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embeddedFontLst>
    <p:embeddedFont>
      <p:font typeface="Roboto Mon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regular.fnt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RobotoMono-italic.fntdata"/><Relationship Id="rId41" Type="http://schemas.openxmlformats.org/officeDocument/2006/relationships/slide" Target="slides/slide36.xml"/><Relationship Id="rId85" Type="http://schemas.openxmlformats.org/officeDocument/2006/relationships/font" Target="fonts/RobotoMono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RobotoMon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6c33f68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6c33f68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36c33f68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36c33f68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36c33f6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36c33f6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36c33f6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36c33f6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36c33f68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36c33f68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36c33f68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36c33f68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6c33f68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6c33f68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36c33f68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36c33f68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6c33f68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6c33f68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36c33f68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36c33f68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c33f68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c33f6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36c33f68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36c33f68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36c33f68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36c33f68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36c33f684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36c33f684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6c33f684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6c33f684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36c33f684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36c33f684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36c33f684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36c33f684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36c33f684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36c33f684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6c33f684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6c33f684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36c33f684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36c33f684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36c33f684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36c33f684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6c33f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6c33f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36c33f684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36c33f684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36c33f684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36c33f684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36c33f684_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36c33f684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36c33f684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36c33f684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36c33f684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36c33f684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36c33f684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36c33f684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36c33f684_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36c33f684_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36c33f684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36c33f684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36c33f684_3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36c33f684_3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6c33f684_3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36c33f684_3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c33f68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c33f68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36c33f684_3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36c33f684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36c33f684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36c33f684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36c33f684_3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36c33f684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36c33f684_3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36c33f684_3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36c33f684_3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36c33f684_3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36c33f684_3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36c33f684_3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36c33f684_3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36c33f684_3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36c33f684_3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36c33f684_3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36c33f684_3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36c33f684_3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36c33f684_3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36c33f684_3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6c33f68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6c33f68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36c33f684_3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36c33f684_3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36c33f684_3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36c33f684_3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36c33f684_3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36c33f684_3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36c33f684_3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36c33f684_3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6c33f684_3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36c33f684_3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36c33f684_3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36c33f684_3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dbe594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dbe594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dbe5943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dbe5943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36c33f684_3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36c33f684_3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36c33f684_3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36c33f684_3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36c33f68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36c33f68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36c33f684_3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36c33f684_3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36c33f684_3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36c33f684_3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36c33f684_3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36c33f684_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36c33f684_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36c33f684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36c33f68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36c33f68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36c33f684_3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36c33f684_3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6c33f684_3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6c33f684_3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36c33f684_3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36c33f684_3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36c33f684_3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36c33f684_3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36c33f684_3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36c33f684_3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6c33f68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6c33f68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36c33f684_3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36c33f684_3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36c33f684_3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36c33f684_3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36c33f684_3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36c33f684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36c33f684_3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36c33f684_3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36c33f684_3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36c33f684_3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36c33f684_3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36c33f684_3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136c33f68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136c33f68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36c33f6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36c33f6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36c33f68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36c33f68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36c33f68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36c33f68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36c33f68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36c33f68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iu5git/JavaScript/issues" TargetMode="External"/><Relationship Id="rId4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forms.gle/nQ1iqgiHAnXYkycS8" TargetMode="External"/><Relationship Id="rId4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543050"/>
            <a:ext cx="59626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Expression vs Function Declaration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3017100"/>
            <a:ext cx="85206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Function Expression</a:t>
            </a:r>
            <a:r>
              <a:rPr lang="ru">
                <a:solidFill>
                  <a:schemeClr val="dk1"/>
                </a:solidFill>
              </a:rPr>
              <a:t> создаётся, когда выполнение доходит до него, и затем уже может использоваться.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Function Declaration</a:t>
            </a:r>
            <a:r>
              <a:rPr lang="ru">
                <a:solidFill>
                  <a:schemeClr val="dk1"/>
                </a:solidFill>
              </a:rPr>
              <a:t> может быть вызвана раньше, чем она объявлена.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033750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83" y="1017713"/>
            <a:ext cx="4402917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Стрелочные функции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800"/>
            <a:ext cx="8520602" cy="224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Объекты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https://learn.javascript.ru/object-basics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Создать объект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- структура “ключ - значение” встроенная в JavaScript.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6650"/>
            <a:ext cx="8520601" cy="11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Доступ к полям объекта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8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Присваивание полей. Вычисляемые свойства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1" y="1152475"/>
            <a:ext cx="5185754" cy="3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объектов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442" y="3116025"/>
            <a:ext cx="604910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this или магическая область видимости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98" y="1017725"/>
            <a:ext cx="6385200" cy="4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Псевдо-ООП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375" y="1288413"/>
            <a:ext cx="5031251" cy="3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JavaScript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https://learn.javascript.ru/first-steps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https://learn.javascript.ru/data-types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Примитивы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undefined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Работа с методами примитива: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Примитивы остаются примитивами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доступа к методу создается “объект-обертка”, который предоставляет нужную функциональность, а потом удаляется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Объекты обертки примитивов: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Строка str - примитив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момент обращения к toUpperCase создается “объект-обертка”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Запускается метод, возвращает новую строку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Специальный “объект-обертка” удаляется, остается примитив str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2947750"/>
            <a:ext cx="6319374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null/undefined не имеют “объект-обертку”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Использовать конструкторы “объектов-оберток” нежелательно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Использование функцию без new - преобразование типов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50" y="1562925"/>
            <a:ext cx="3628776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50" y="2820725"/>
            <a:ext cx="3894725" cy="8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350" y="4131988"/>
            <a:ext cx="6205199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1000000000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1_000_000_000 - </a:t>
            </a:r>
            <a:r>
              <a:rPr lang="ru">
                <a:solidFill>
                  <a:schemeClr val="dk1"/>
                </a:solidFill>
              </a:rPr>
              <a:t>1000000000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1e9 - 100000000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1e-9 - 100000000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0b11111111 - 255 (двоичная)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0o377 - 255 (восьмеричная)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0xFF - 255 (шестнадцатеричные)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(методы)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num.toString(base) - число в строку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num.toFixed(digits)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00" y="1530900"/>
            <a:ext cx="3658099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800" y="2980800"/>
            <a:ext cx="4336300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(округление)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Math.floor(num)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Math.ceil(num) - округление в большую сторону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Math.round(num) - округление до ближайшего целого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Math.trunc(num) - удаление дробной части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1459875"/>
            <a:ext cx="3336625" cy="7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25" y="2451026"/>
            <a:ext cx="2979901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5" y="3375350"/>
            <a:ext cx="2460775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25" y="4348700"/>
            <a:ext cx="3054741" cy="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Слишком большое число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Сложение дробных чисел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Потеря точности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(неточные выражения)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75" y="1512850"/>
            <a:ext cx="5034201" cy="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75" y="2751325"/>
            <a:ext cx="6379650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5" y="3997675"/>
            <a:ext cx="8286726" cy="92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isNaN(value) - проверка на NaN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isFinite(value) - преобразование в число, проверка что это число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795425"/>
            <a:ext cx="3057336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75" y="3583925"/>
            <a:ext cx="7387050" cy="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можем объявить переменные для хранения данных с помощью ключевых слов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– это современный способ объявления.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– это устаревший способ объявления. Обычно мы вообще не используем его.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 – похоже на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, но значение переменной не может изменяться.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Number.isNaN(value) - строгая проверка isNaN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Number.isFinite(value) - строгая проверка isFinite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627525"/>
            <a:ext cx="7906657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50" y="3071236"/>
            <a:ext cx="8288576" cy="75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+value или Number(value) - преобразование в число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parseInt(value) - преобразование в число (только число из строки)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parseFloat(value) - преобразование в число (только число из строки)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(преобразование)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00" y="2851649"/>
            <a:ext cx="6350151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01" y="4167425"/>
            <a:ext cx="7563576" cy="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9" y="1498188"/>
            <a:ext cx="4249977" cy="9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Одинарные кавычки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Двойные кавычки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Обратные кавычки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0" y="2520825"/>
            <a:ext cx="7932650" cy="1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Доступ к символам как у массива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(доступ к символам)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5" y="1673425"/>
            <a:ext cx="4681201" cy="28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(неизменяемы)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0" y="1192974"/>
            <a:ext cx="4703749" cy="16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50" y="3034400"/>
            <a:ext cx="4608751" cy="16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str.length - длина строки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str.indexOf(str, pos) - получение индекса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str.lastIndexOf(str, pos) - получение индекса наличия подстроки (с конца)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str.toLowerCase() - преобразование в нижний регистр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str.toUpperCase() - преобразование в верхний регистр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str.includes(str, pos) - проверка наличия подстроки (с позиции)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str.startsWith(str)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str.endsWith(str)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</a:t>
            </a:r>
            <a:r>
              <a:rPr lang="ru"/>
              <a:t> (методы)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str.slice(start, end) - возвращает часть строки от start (не включая) до end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str.substring(start, end) - </a:t>
            </a:r>
            <a:r>
              <a:rPr lang="ru">
                <a:solidFill>
                  <a:schemeClr val="dk1"/>
                </a:solidFill>
              </a:rPr>
              <a:t>возвращает часть строки между start и end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str.substr(start, length) - возвращает часть строки от start длины length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(получение подстроки)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00" y="1531825"/>
            <a:ext cx="4645574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0" y="4028875"/>
            <a:ext cx="4706430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2780350"/>
            <a:ext cx="3127141" cy="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50"/>
            <a:ext cx="8839202" cy="305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arr[]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arr.at(index)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</a:t>
            </a:r>
            <a:r>
              <a:rPr lang="ru"/>
              <a:t> (доступ)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" y="2146899"/>
            <a:ext cx="6314800" cy="2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arr.length - длина массива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arr.pop() - удаление последнего элемента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arr.push(el) - добавление в конец массива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arr.shift() - удаление первого элемента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arr.unshift(el) - добавление в начало массива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(методы)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" y="2751050"/>
            <a:ext cx="7735550" cy="1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Типизация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</a:t>
            </a:r>
            <a:r>
              <a:rPr b="1" lang="ru">
                <a:solidFill>
                  <a:schemeClr val="dk1"/>
                </a:solidFill>
              </a:rPr>
              <a:t>не строго типизированный </a:t>
            </a:r>
            <a:r>
              <a:rPr lang="ru">
                <a:solidFill>
                  <a:schemeClr val="dk1"/>
                </a:solidFill>
              </a:rPr>
              <a:t>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5450"/>
            <a:ext cx="6096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arr.slice(start, end) - создание нового массива с start до end (не включая)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arr.concat(arg1, arg2…) - создание нового массива с добавление argN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(добавление/удаление значений)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0" y="1553325"/>
            <a:ext cx="5507100" cy="10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50" y="3107350"/>
            <a:ext cx="6326326" cy="1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" y="1957150"/>
            <a:ext cx="7675199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 of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0" y="1898050"/>
            <a:ext cx="6936850" cy="2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forEach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1964900"/>
            <a:ext cx="7386676" cy="1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arr.indexOf(el, start) - получение индекса элемента (с начала)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arr.lastIndexOf(el, start) - получение индекса элемента (с конца)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arr.includes(el, start) - проверка наличия элемента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arr.find(function(el, index)) - получение элемента по условию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</a:t>
            </a:r>
            <a:r>
              <a:rPr lang="ru" sz="1700">
                <a:solidFill>
                  <a:schemeClr val="dk1"/>
                </a:solidFill>
              </a:rPr>
              <a:t>findIndex</a:t>
            </a:r>
            <a:r>
              <a:rPr lang="ru" sz="1700">
                <a:solidFill>
                  <a:schemeClr val="dk1"/>
                </a:solidFill>
              </a:rPr>
              <a:t>(f</a:t>
            </a:r>
            <a:r>
              <a:rPr lang="ru" sz="1700">
                <a:solidFill>
                  <a:schemeClr val="dk1"/>
                </a:solidFill>
              </a:rPr>
              <a:t>unction(el, index)</a:t>
            </a:r>
            <a:r>
              <a:rPr lang="ru" sz="1700">
                <a:solidFill>
                  <a:schemeClr val="dk1"/>
                </a:solidFill>
              </a:rPr>
              <a:t>) - получение индекса по условию (с начала)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arr.findLastIndex(function(el, index)) - получение индекса по условию (с конца)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0" name="Google Shape;36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75" y="2220300"/>
            <a:ext cx="6900826" cy="22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arr.filter(function(el, index)) - получение нового массива по условию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arr.map(function(el, index)) - преобразование каждого элемента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7" name="Google Shape;36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0" y="1528232"/>
            <a:ext cx="3632699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3" y="3098474"/>
            <a:ext cx="8173573" cy="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arr.sort(function(el1, el2)) - сортировка массива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arr.reverse() - меняет порядок элементов на обратный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str.split(delim) - преобразование строки в массив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arr.join(glue) - преобразование массива в строку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arr.reduce(function(acc, el, index))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1916574"/>
            <a:ext cx="7087525" cy="1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Array.isArray(arr) - проверка, что элемент массив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8" name="Google Shape;38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(проверка)</a:t>
            </a:r>
            <a:endParaRPr/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25" y="1740900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типов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33500"/>
            <a:ext cx="6096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Object.keys(obj)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Object.values(obj)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Object.entries(obj)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95" name="Google Shape;39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(методы)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2162600"/>
            <a:ext cx="6962200" cy="25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0" y="1187475"/>
            <a:ext cx="5808251" cy="33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70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" y="2874747"/>
            <a:ext cx="7829799" cy="19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0" y="1127675"/>
            <a:ext cx="574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102225"/>
            <a:ext cx="680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8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(вложенные)</a:t>
            </a:r>
            <a:endParaRPr/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75" y="1057300"/>
            <a:ext cx="54136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(функции)</a:t>
            </a:r>
            <a:endParaRPr/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0" y="1066700"/>
            <a:ext cx="79876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Map - коллекция ключ/значение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45" name="Google Shape;44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</a:t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807726"/>
            <a:ext cx="7655824" cy="28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map.set(key, value)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map.get(key)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map.has(key)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map.delete(key)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map.clear()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map.size()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map.keys()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map.entries()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52" name="Google Shape;45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 (методы)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Математические операции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9" y="1152474"/>
            <a:ext cx="8032111" cy="36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Set</a:t>
            </a:r>
            <a:r>
              <a:rPr lang="ru" sz="1700">
                <a:solidFill>
                  <a:schemeClr val="dk1"/>
                </a:solidFill>
              </a:rPr>
              <a:t> - коллекция значений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</a:t>
            </a:r>
            <a:endParaRPr/>
          </a:p>
        </p:txBody>
      </p:sp>
      <p:pic>
        <p:nvPicPr>
          <p:cNvPr id="459" name="Google Shape;4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593350"/>
            <a:ext cx="4086800" cy="3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</a:t>
            </a:r>
            <a:r>
              <a:rPr lang="ru" sz="1700">
                <a:solidFill>
                  <a:schemeClr val="dk1"/>
                </a:solidFill>
              </a:rPr>
              <a:t>.add(value)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set.has(value)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set.delete(value)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set.clear()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set.size()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set.keys()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set.entiers() - получение массива значение/значение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65" name="Google Shape;46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</a:t>
            </a:r>
            <a:r>
              <a:rPr lang="ru"/>
              <a:t> (методы)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</a:t>
            </a:r>
            <a:r>
              <a:rPr lang="ru"/>
              <a:t> (stringify)</a:t>
            </a:r>
            <a:endParaRPr/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50" y="651950"/>
            <a:ext cx="3734349" cy="41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(parse)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50" y="1145250"/>
            <a:ext cx="4727351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5" y="3557225"/>
            <a:ext cx="7665752" cy="13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</a:t>
            </a:r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5" y="1059800"/>
            <a:ext cx="35495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 (что это?)</a:t>
            </a:r>
            <a:endParaRPr/>
          </a:p>
        </p:txBody>
      </p:sp>
      <p:pic>
        <p:nvPicPr>
          <p:cNvPr id="496" name="Google Shape;4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5" y="1213700"/>
            <a:ext cx="7643451" cy="3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r>
              <a:rPr lang="ru"/>
              <a:t> (геттеры/сеттеры)</a:t>
            </a:r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5" y="1017725"/>
            <a:ext cx="32544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свойства)</a:t>
            </a:r>
            <a:endParaRPr/>
          </a:p>
        </p:txBody>
      </p:sp>
      <p:pic>
        <p:nvPicPr>
          <p:cNvPr id="508" name="Google Shape;5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300"/>
            <a:ext cx="8839200" cy="28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методы)</a:t>
            </a:r>
            <a:endParaRPr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1076775"/>
            <a:ext cx="41690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 сравнения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2" y="1152463"/>
            <a:ext cx="8083376" cy="3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(наследование)</a:t>
            </a:r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0" y="1017725"/>
            <a:ext cx="508116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(наследование, переопределение методов)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50" y="1144675"/>
            <a:ext cx="36086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(наследование, переопределение конструктора)</a:t>
            </a:r>
            <a:endParaRPr sz="2420"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25" y="1136175"/>
            <a:ext cx="33411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5" y="1068275"/>
            <a:ext cx="52440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99" y="1212575"/>
            <a:ext cx="7294649" cy="3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(проверка)</a:t>
            </a:r>
            <a:endParaRPr sz="2420"/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0" y="1301076"/>
            <a:ext cx="7800500" cy="2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</a:t>
            </a:r>
            <a:endParaRPr/>
          </a:p>
        </p:txBody>
      </p:sp>
      <p:sp>
        <p:nvSpPr>
          <p:cNvPr id="556" name="Google Shape;556;p88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https://learn.javascript.ru/document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562" name="Google Shape;56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569" name="Google Shape;569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 условий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1152476"/>
            <a:ext cx="7980401" cy="2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0" y="3625225"/>
            <a:ext cx="7980400" cy="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49" y="1152475"/>
            <a:ext cx="6899700" cy="36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